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6" r:id="rId9"/>
    <p:sldId id="262" r:id="rId10"/>
    <p:sldId id="263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1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22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10А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0</c:v>
                </c:pt>
                <c:pt idx="11">
                  <c:v>1</c:v>
                </c:pt>
                <c:pt idx="12">
                  <c:v>2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УДАРНИКИ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10А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22</c:v>
                </c:pt>
                <c:pt idx="1">
                  <c:v>13</c:v>
                </c:pt>
                <c:pt idx="2">
                  <c:v>12</c:v>
                </c:pt>
                <c:pt idx="3">
                  <c:v>10</c:v>
                </c:pt>
                <c:pt idx="4">
                  <c:v>12</c:v>
                </c:pt>
                <c:pt idx="5">
                  <c:v>11</c:v>
                </c:pt>
                <c:pt idx="6">
                  <c:v>8</c:v>
                </c:pt>
                <c:pt idx="7">
                  <c:v>4</c:v>
                </c:pt>
                <c:pt idx="8">
                  <c:v>6</c:v>
                </c:pt>
                <c:pt idx="9">
                  <c:v>16</c:v>
                </c:pt>
                <c:pt idx="10">
                  <c:v>8</c:v>
                </c:pt>
                <c:pt idx="11">
                  <c:v>8</c:v>
                </c:pt>
                <c:pt idx="12">
                  <c:v>11</c:v>
                </c:pt>
                <c:pt idx="13">
                  <c:v>16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ТРОЕЧНИКИ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10А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0">
                  <c:v>3</c:v>
                </c:pt>
                <c:pt idx="1">
                  <c:v>9</c:v>
                </c:pt>
                <c:pt idx="2">
                  <c:v>11</c:v>
                </c:pt>
                <c:pt idx="3">
                  <c:v>14</c:v>
                </c:pt>
                <c:pt idx="4">
                  <c:v>12</c:v>
                </c:pt>
                <c:pt idx="5">
                  <c:v>7</c:v>
                </c:pt>
                <c:pt idx="6">
                  <c:v>13</c:v>
                </c:pt>
                <c:pt idx="7">
                  <c:v>14</c:v>
                </c:pt>
                <c:pt idx="8">
                  <c:v>12</c:v>
                </c:pt>
                <c:pt idx="9">
                  <c:v>4</c:v>
                </c:pt>
                <c:pt idx="10">
                  <c:v>16</c:v>
                </c:pt>
                <c:pt idx="11">
                  <c:v>10</c:v>
                </c:pt>
                <c:pt idx="12">
                  <c:v>11</c:v>
                </c:pt>
                <c:pt idx="13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НЕУСПЕВАЮЩИЕ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10А</c:v>
                </c:pt>
              </c:strCache>
            </c:strRef>
          </c:cat>
          <c:val>
            <c:numRef>
              <c:f>Лист1!$E$2:$E$15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4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10А</c:v>
                </c:pt>
              </c:strCache>
            </c:strRef>
          </c:cat>
          <c:val>
            <c:numRef>
              <c:f>Лист1!$F$2:$F$15</c:f>
              <c:numCache>
                <c:formatCode>General</c:formatCode>
                <c:ptCount val="14"/>
                <c:pt idx="0">
                  <c:v>88</c:v>
                </c:pt>
                <c:pt idx="1">
                  <c:v>64</c:v>
                </c:pt>
                <c:pt idx="2">
                  <c:v>58</c:v>
                </c:pt>
                <c:pt idx="3">
                  <c:v>44</c:v>
                </c:pt>
                <c:pt idx="4">
                  <c:v>52</c:v>
                </c:pt>
                <c:pt idx="5">
                  <c:v>67</c:v>
                </c:pt>
                <c:pt idx="6">
                  <c:v>36</c:v>
                </c:pt>
                <c:pt idx="7">
                  <c:v>22</c:v>
                </c:pt>
                <c:pt idx="8">
                  <c:v>32</c:v>
                </c:pt>
                <c:pt idx="9">
                  <c:v>78</c:v>
                </c:pt>
                <c:pt idx="10">
                  <c:v>32</c:v>
                </c:pt>
                <c:pt idx="11">
                  <c:v>45</c:v>
                </c:pt>
                <c:pt idx="12">
                  <c:v>54</c:v>
                </c:pt>
                <c:pt idx="13">
                  <c:v>53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29830656"/>
        <c:axId val="190214344"/>
      </c:barChart>
      <c:catAx>
        <c:axId val="129830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214344"/>
        <c:crosses val="autoZero"/>
        <c:auto val="1"/>
        <c:lblAlgn val="ctr"/>
        <c:lblOffset val="100"/>
        <c:noMultiLvlLbl val="0"/>
      </c:catAx>
      <c:valAx>
        <c:axId val="190214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9830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6.5222965937454566E-2"/>
          <c:y val="2.2304832713754646E-2"/>
          <c:w val="0.84221090904805518"/>
          <c:h val="7.47858794602347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9А</c:v>
                </c:pt>
                <c:pt idx="1">
                  <c:v>9Б</c:v>
                </c:pt>
                <c:pt idx="2">
                  <c:v>11А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УДАРНИКИ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9А</c:v>
                </c:pt>
                <c:pt idx="1">
                  <c:v>9Б</c:v>
                </c:pt>
                <c:pt idx="2">
                  <c:v>11А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</c:v>
                </c:pt>
                <c:pt idx="1">
                  <c:v>10</c:v>
                </c:pt>
                <c:pt idx="2">
                  <c:v>18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ТРОЕЧНИКИ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9А</c:v>
                </c:pt>
                <c:pt idx="1">
                  <c:v>9Б</c:v>
                </c:pt>
                <c:pt idx="2">
                  <c:v>11А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</c:v>
                </c:pt>
                <c:pt idx="1">
                  <c:v>13</c:v>
                </c:pt>
                <c:pt idx="2">
                  <c:v>10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НЕУСПЕВАЮЩИЕ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9А</c:v>
                </c:pt>
                <c:pt idx="1">
                  <c:v>9Б</c:v>
                </c:pt>
                <c:pt idx="2">
                  <c:v>11А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9А</c:v>
                </c:pt>
                <c:pt idx="1">
                  <c:v>9Б</c:v>
                </c:pt>
                <c:pt idx="2">
                  <c:v>11А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52</c:v>
                </c:pt>
                <c:pt idx="1">
                  <c:v>40</c:v>
                </c:pt>
                <c:pt idx="2">
                  <c:v>61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93382224"/>
        <c:axId val="193382616"/>
      </c:barChart>
      <c:catAx>
        <c:axId val="1933822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382616"/>
        <c:crosses val="autoZero"/>
        <c:auto val="1"/>
        <c:lblAlgn val="ctr"/>
        <c:lblOffset val="100"/>
        <c:noMultiLvlLbl val="0"/>
      </c:catAx>
      <c:valAx>
        <c:axId val="1933826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3382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ED48B-BFF9-424F-8516-305EBD42D403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08E99-6400-4440-AE0D-B51F14918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499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07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32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937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67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111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811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012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138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38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79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71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63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75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875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5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7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62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4B67D53-1AF3-458C-BB35-D1227CDD84F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23D315E-BD49-454E-9222-EF4143A25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96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  <p:sldLayoutId id="2147484001" r:id="rId13"/>
    <p:sldLayoutId id="2147484002" r:id="rId14"/>
    <p:sldLayoutId id="2147484003" r:id="rId15"/>
    <p:sldLayoutId id="2147484004" r:id="rId16"/>
    <p:sldLayoutId id="214748400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ИТОГИ 1 ЧЕТВЕРТИ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«Учение, лишённое всякого интереса и взятое только силой принуждения, убивае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493" y="2197291"/>
            <a:ext cx="6496334" cy="416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82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Локальные акты: помощники?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493" y="2169993"/>
            <a:ext cx="8093122" cy="449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Локальные акты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09" y="2603500"/>
            <a:ext cx="4786994" cy="341630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895" y="2863376"/>
            <a:ext cx="4824412" cy="2896548"/>
          </a:xfrm>
        </p:spPr>
      </p:pic>
    </p:spTree>
    <p:extLst>
      <p:ext uri="{BB962C8B-B14F-4D97-AF65-F5344CB8AC3E}">
        <p14:creationId xmlns:p14="http://schemas.microsoft.com/office/powerpoint/2010/main" val="358658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Локальные акты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10" y="2603500"/>
            <a:ext cx="5434203" cy="34163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161" y="2603500"/>
            <a:ext cx="4509516" cy="3416300"/>
          </a:xfrm>
        </p:spPr>
      </p:pic>
    </p:spTree>
    <p:extLst>
      <p:ext uri="{BB962C8B-B14F-4D97-AF65-F5344CB8AC3E}">
        <p14:creationId xmlns:p14="http://schemas.microsoft.com/office/powerpoint/2010/main" val="2344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503947" cy="706964"/>
          </a:xfrm>
        </p:spPr>
        <p:txBody>
          <a:bodyPr/>
          <a:lstStyle/>
          <a:p>
            <a:r>
              <a:rPr lang="ru-RU" b="1" dirty="0"/>
              <a:t>ДОЛЖНОСТНЫЕ ИНСТРУКЦИИ </a:t>
            </a:r>
            <a:br>
              <a:rPr lang="ru-RU" b="1" dirty="0"/>
            </a:br>
            <a:r>
              <a:rPr lang="ru-RU" b="1" dirty="0"/>
              <a:t>УЧИТЕЛЕЙ-ПРЕДМЕТНИКОВ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3.1. Осуществляет обучение и воспитание обучающихся</a:t>
            </a:r>
          </a:p>
          <a:p>
            <a:pPr marL="0" indent="0">
              <a:buNone/>
            </a:pPr>
            <a:r>
              <a:rPr lang="ru-RU" dirty="0"/>
              <a:t>с учетом специфики преподаваемого предмета, проводит уроки и другие занятия в соответствии с расписанием в указанных по­мещениях.</a:t>
            </a:r>
          </a:p>
          <a:p>
            <a:r>
              <a:rPr lang="ru-RU" dirty="0"/>
              <a:t>3.2. Учитель обязан иметь тематический план работы по предмету в каждой параллели классов на учебную четверть и рабочий план на каждый урок.</a:t>
            </a:r>
          </a:p>
          <a:p>
            <a:r>
              <a:rPr lang="ru-RU" dirty="0"/>
              <a:t>3.5. Ведет в установленном порядке учебную документацию, осуществляет текущий контроль успеваемости и посещаемости обучающихся на уроках, выставляет текущие оценки в класс­ный журнал и дневники, своевременно сдает администрации необходимые отчетные данные.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774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УСТАНОВКА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Все дети могут успешно учиться, если школа умеет учить (Д.Г.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Левитас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Наши учителя– лучшие учителя!!! 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Наши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ученики – лучшие ученики!!!</a:t>
            </a:r>
          </a:p>
        </p:txBody>
      </p:sp>
    </p:spTree>
    <p:extLst>
      <p:ext uri="{BB962C8B-B14F-4D97-AF65-F5344CB8AC3E}">
        <p14:creationId xmlns:p14="http://schemas.microsoft.com/office/powerpoint/2010/main" val="12845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ЦЕЛЬ ПЕДСОВЕТА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Способствовать осознанию учителями педагогической проблемы формирования мотивации учения, как важнейшей из определяющих результативность образовательной деятельности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Формировать у педагогов установку на использование методов и приемов повышения учебной мотивации 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110745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ДВИЖЕНИЕ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1 СЕНТЯБРЯ – 858 УЧАЩИХСЯ </a:t>
            </a:r>
          </a:p>
          <a:p>
            <a:r>
              <a:rPr lang="ru-RU" dirty="0" smtClean="0"/>
              <a:t>В ШКОЛЕ 9 УЧАЩИХСЯ ОБУЧАЮТСЯ НА ДОМУ.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11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КАЧЕСТВО 5-10 КЛАССОВ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87509"/>
              </p:ext>
            </p:extLst>
          </p:nvPr>
        </p:nvGraphicFramePr>
        <p:xfrm>
          <a:off x="1155700" y="2603500"/>
          <a:ext cx="8824913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369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696" y="973668"/>
            <a:ext cx="8974671" cy="706964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Неуспевающие учащиеся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1 четверти: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490" y="2224585"/>
            <a:ext cx="9612123" cy="4176215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Галиуллин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Рэналь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(6В) – математика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Целовальников Иван (7А) – русский язык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Биктагиров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Искандер (7А) – русский язык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Закиров Карим (7А) – русский язык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Галимжанов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Адель (7А) – русский язык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Крымов Максим (7Б) – геометрия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Борисова Ева (7Б) – алгебра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Ботов Виктор (7Б) – алгебра, геометрия, информатика, обществознание, физика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Бобохонов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Диловар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(7В) – литература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Мазмаева Камилла (8А) – алгебра,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 ( не аттестована по болезни)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Габбасова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Элина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(8Б)–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12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КАЧЕСТВО ВЫПУСКНЫХ КЛАССОВ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9823490"/>
              </p:ext>
            </p:extLst>
          </p:nvPr>
        </p:nvGraphicFramePr>
        <p:xfrm>
          <a:off x="1155700" y="2603500"/>
          <a:ext cx="8824913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171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Неуспевающие учащиеся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1 четверти: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Конилов</a:t>
            </a:r>
            <a:r>
              <a:rPr lang="ru-RU" dirty="0" smtClean="0"/>
              <a:t> (9А)- рус.яз., литер</a:t>
            </a:r>
          </a:p>
          <a:p>
            <a:r>
              <a:rPr lang="ru-RU" dirty="0" smtClean="0"/>
              <a:t>Измайлов (9 А)- рус. яз.</a:t>
            </a:r>
          </a:p>
          <a:p>
            <a:r>
              <a:rPr lang="ru-RU" dirty="0" smtClean="0"/>
              <a:t>Ботов (9Б)- химия</a:t>
            </a:r>
          </a:p>
          <a:p>
            <a:r>
              <a:rPr lang="ru-RU" dirty="0" smtClean="0"/>
              <a:t>Емельянов (9Б)- </a:t>
            </a:r>
            <a:r>
              <a:rPr lang="ru-RU" dirty="0" err="1" smtClean="0"/>
              <a:t>анг.яз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Биктагиров</a:t>
            </a:r>
            <a:r>
              <a:rPr lang="ru-RU" dirty="0" smtClean="0"/>
              <a:t> (10 А)- химия</a:t>
            </a:r>
          </a:p>
          <a:p>
            <a:r>
              <a:rPr lang="ru-RU" dirty="0" smtClean="0"/>
              <a:t>Шишкин (11 А)- литер. рус.яз.</a:t>
            </a:r>
          </a:p>
          <a:p>
            <a:r>
              <a:rPr lang="ru-RU" dirty="0" err="1" smtClean="0"/>
              <a:t>Мурасова</a:t>
            </a:r>
            <a:r>
              <a:rPr lang="ru-RU" dirty="0" smtClean="0"/>
              <a:t> (11 А)- химия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23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104" y="973668"/>
            <a:ext cx="10304060" cy="706964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ПРЕТЕНДЕНТЫ НА АТТЕСТАТ С ОТЛИЧИЕМ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9А КЛАСС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Петрунина Эвелина, Мингалеева Ралина, Колесова </a:t>
            </a:r>
            <a:r>
              <a:rPr lang="ru-RU" dirty="0" smtClean="0">
                <a:solidFill>
                  <a:schemeClr val="tx1"/>
                </a:solidFill>
              </a:rPr>
              <a:t>Валерия </a:t>
            </a:r>
            <a:r>
              <a:rPr lang="ru-RU" dirty="0"/>
              <a:t>(</a:t>
            </a:r>
            <a:r>
              <a:rPr lang="ru-RU" dirty="0">
                <a:solidFill>
                  <a:srgbClr val="00B050"/>
                </a:solidFill>
              </a:rPr>
              <a:t>геометрия, рус.яз., химия</a:t>
            </a:r>
            <a:r>
              <a:rPr lang="ru-RU" dirty="0" smtClean="0">
                <a:solidFill>
                  <a:srgbClr val="00B050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11А класс: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«медаль» </a:t>
            </a:r>
            <a:r>
              <a:rPr lang="ru-RU" dirty="0">
                <a:solidFill>
                  <a:schemeClr val="tx1"/>
                </a:solidFill>
              </a:rPr>
              <a:t>Зарипова Аделя , Салимова </a:t>
            </a:r>
            <a:r>
              <a:rPr lang="ru-RU" dirty="0" smtClean="0">
                <a:solidFill>
                  <a:schemeClr val="tx1"/>
                </a:solidFill>
              </a:rPr>
              <a:t>Зарина (рус.яз.).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Саляхиева </a:t>
            </a:r>
            <a:r>
              <a:rPr lang="ru-RU" dirty="0" smtClean="0">
                <a:solidFill>
                  <a:schemeClr val="tx1"/>
                </a:solidFill>
              </a:rPr>
              <a:t>Ралина (</a:t>
            </a:r>
            <a:r>
              <a:rPr lang="ru-RU" dirty="0" smtClean="0">
                <a:solidFill>
                  <a:srgbClr val="00B050"/>
                </a:solidFill>
              </a:rPr>
              <a:t>инфор.</a:t>
            </a:r>
            <a:r>
              <a:rPr lang="ru-RU" dirty="0" smtClean="0">
                <a:solidFill>
                  <a:schemeClr val="tx1"/>
                </a:solidFill>
              </a:rPr>
              <a:t>), </a:t>
            </a:r>
            <a:r>
              <a:rPr lang="ru-RU" dirty="0">
                <a:solidFill>
                  <a:schemeClr val="tx1"/>
                </a:solidFill>
              </a:rPr>
              <a:t>Хайбуллина </a:t>
            </a:r>
            <a:r>
              <a:rPr lang="ru-RU" dirty="0" smtClean="0">
                <a:solidFill>
                  <a:schemeClr val="tx1"/>
                </a:solidFill>
              </a:rPr>
              <a:t>Екатерина </a:t>
            </a:r>
            <a:r>
              <a:rPr lang="ru-RU" dirty="0" smtClean="0">
                <a:solidFill>
                  <a:srgbClr val="00B050"/>
                </a:solidFill>
              </a:rPr>
              <a:t>( рус.яз., Химия</a:t>
            </a:r>
            <a:r>
              <a:rPr lang="ru-RU" dirty="0" smtClean="0">
                <a:solidFill>
                  <a:schemeClr val="tx1"/>
                </a:solidFill>
              </a:rPr>
              <a:t>) </a:t>
            </a:r>
            <a:r>
              <a:rPr lang="ru-RU" u="sng" dirty="0">
                <a:solidFill>
                  <a:schemeClr val="tx1"/>
                </a:solidFill>
              </a:rPr>
              <a:t>Базаева Карина </a:t>
            </a:r>
            <a:r>
              <a:rPr lang="ru-RU" u="sng" dirty="0" smtClean="0">
                <a:solidFill>
                  <a:schemeClr val="tx1"/>
                </a:solidFill>
              </a:rPr>
              <a:t>( 5 предметов</a:t>
            </a:r>
            <a:r>
              <a:rPr lang="ru-RU" dirty="0" smtClean="0">
                <a:solidFill>
                  <a:schemeClr val="tx1"/>
                </a:solidFill>
              </a:rPr>
              <a:t>), </a:t>
            </a:r>
            <a:r>
              <a:rPr lang="ru-RU" dirty="0">
                <a:solidFill>
                  <a:schemeClr val="tx1"/>
                </a:solidFill>
              </a:rPr>
              <a:t>Паршакова Полина </a:t>
            </a:r>
            <a:r>
              <a:rPr lang="ru-RU" dirty="0" smtClean="0">
                <a:solidFill>
                  <a:schemeClr val="tx1"/>
                </a:solidFill>
              </a:rPr>
              <a:t>(рус.яз.), </a:t>
            </a:r>
            <a:r>
              <a:rPr lang="ru-RU" dirty="0">
                <a:solidFill>
                  <a:schemeClr val="tx1"/>
                </a:solidFill>
              </a:rPr>
              <a:t>Яруллин Надир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 smtClean="0">
                <a:solidFill>
                  <a:srgbClr val="00B050"/>
                </a:solidFill>
              </a:rPr>
              <a:t>рус.яз., химия</a:t>
            </a:r>
            <a:r>
              <a:rPr lang="ru-RU" dirty="0" smtClean="0">
                <a:solidFill>
                  <a:schemeClr val="tx1"/>
                </a:solidFill>
              </a:rPr>
              <a:t>), </a:t>
            </a:r>
            <a:r>
              <a:rPr lang="ru-RU" dirty="0">
                <a:solidFill>
                  <a:schemeClr val="tx1"/>
                </a:solidFill>
              </a:rPr>
              <a:t>Диярова Камилла 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 smtClean="0">
                <a:solidFill>
                  <a:srgbClr val="00B050"/>
                </a:solidFill>
              </a:rPr>
              <a:t>рус.яз, матем., химия</a:t>
            </a:r>
            <a:r>
              <a:rPr lang="ru-RU" dirty="0" smtClean="0">
                <a:solidFill>
                  <a:schemeClr val="tx1"/>
                </a:solidFill>
              </a:rPr>
              <a:t>). </a:t>
            </a:r>
            <a:r>
              <a:rPr lang="ru-RU" dirty="0" err="1" smtClean="0">
                <a:solidFill>
                  <a:schemeClr val="tx1"/>
                </a:solidFill>
              </a:rPr>
              <a:t>Фатыхова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Алия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88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253</TotalTime>
  <Words>409</Words>
  <Application>Microsoft Office PowerPoint</Application>
  <PresentationFormat>Широкоэкранный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Ион (конференц-зал)</vt:lpstr>
      <vt:lpstr>ИТОГИ 1 ЧЕТВЕРТИ</vt:lpstr>
      <vt:lpstr>УСТАНОВКА</vt:lpstr>
      <vt:lpstr>ЦЕЛЬ ПЕДСОВЕТА</vt:lpstr>
      <vt:lpstr>ДВИЖЕНИЕ</vt:lpstr>
      <vt:lpstr>КАЧЕСТВО 5-10 КЛАССОВ</vt:lpstr>
      <vt:lpstr>Неуспевающие учащиеся  по итогам 1 четверти:</vt:lpstr>
      <vt:lpstr>КАЧЕСТВО ВЫПУСКНЫХ КЛАССОВ</vt:lpstr>
      <vt:lpstr>Неуспевающие учащиеся  по итогам 1 четверти: </vt:lpstr>
      <vt:lpstr>ПРЕТЕНДЕНТЫ НА АТТЕСТАТ С ОТЛИЧИЕМ</vt:lpstr>
      <vt:lpstr>Локальные акты: помощники?</vt:lpstr>
      <vt:lpstr>Локальные акты </vt:lpstr>
      <vt:lpstr>Локальные акты </vt:lpstr>
      <vt:lpstr>ДОЛЖНОСТНЫЕ ИНСТРУКЦИИ  УЧИТЕЛЕЙ-ПРЕДМЕТНИКОВ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1 ЧЕТВЕРТИ</dc:title>
  <dc:creator>Figylin</dc:creator>
  <cp:lastModifiedBy>Figylin</cp:lastModifiedBy>
  <cp:revision>17</cp:revision>
  <cp:lastPrinted>2020-11-09T15:59:07Z</cp:lastPrinted>
  <dcterms:created xsi:type="dcterms:W3CDTF">2020-11-08T07:47:46Z</dcterms:created>
  <dcterms:modified xsi:type="dcterms:W3CDTF">2020-11-10T14:35:16Z</dcterms:modified>
</cp:coreProperties>
</file>